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11" r:id="rId2"/>
    <p:sldId id="312" r:id="rId3"/>
    <p:sldId id="257" r:id="rId4"/>
    <p:sldId id="31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14" r:id="rId3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9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optimization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1.png"/><Relationship Id="rId7" Type="http://schemas.openxmlformats.org/officeDocument/2006/relationships/image" Target="../media/image3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sz="1800" dirty="0"/>
              <a:t>25.</a:t>
            </a:r>
            <a:r>
              <a:rPr lang="ja-JP" altLang="en-US" sz="1800"/>
              <a:t>优化问题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900728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https://courses.d2l.ai/berkeley-stat-157/units/optimization.html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165122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nvex and Non-convex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常见凸集和非凸集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Convex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193" indent="-226193" defTabSz="429768">
                  <a:defRPr sz="2256"/>
                </a:pPr>
                <a:r>
                  <a:rPr lang="ja-JP" altLang="en-US"/>
                  <a:t>凸集</a:t>
                </a:r>
              </a:p>
              <a:p>
                <a:pPr marL="785662" lvl="1" indent="-226193" defTabSz="429768">
                  <a:defRPr sz="2256"/>
                </a:pPr>
                <a:r>
                  <a:rPr lang="ja-JP" altLang="en-US"/>
                  <a:t>线性回归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)=∥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𝐖𝐱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𝐛</m:t>
                    </m:r>
                    <m:sSubSup>
                      <m:sSub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ar-AE" sz="2000" dirty="0"/>
              </a:p>
              <a:p>
                <a:pPr marL="559469" lvl="1" indent="0" defTabSz="429768">
                  <a:buNone/>
                  <a:defRPr sz="2256"/>
                </a:pP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r>
                      <a:rPr lang="ar-AE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ar-AE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𝐖𝐱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),</m:t>
                    </m:r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ja-JP" altLang="en-US"/>
              </a:p>
              <a:p>
                <a:pPr marL="785662" lvl="1" indent="-226193" defTabSz="429768">
                  <a:defRPr sz="2256"/>
                </a:pPr>
                <a:r>
                  <a:rPr lang="en-US" dirty="0" err="1"/>
                  <a:t>Softmax</a:t>
                </a:r>
                <a:r>
                  <a:rPr lang="zh-CN" altLang="en-US" dirty="0"/>
                  <a:t> </a:t>
                </a:r>
                <a:r>
                  <a:rPr lang="ja-JP" altLang="en-US"/>
                  <a:t>回归</a:t>
                </a:r>
              </a:p>
              <a:p>
                <a:pPr marL="226193" indent="-226193" defTabSz="429768">
                  <a:defRPr sz="2256"/>
                </a:pPr>
                <a:r>
                  <a:rPr lang="ja-JP" altLang="en-US"/>
                  <a:t>非凸集</a:t>
                </a:r>
              </a:p>
              <a:p>
                <a:pPr marL="785662" lvl="1" indent="-226193" defTabSz="429768">
                  <a:defRPr sz="2256"/>
                </a:pPr>
                <a:r>
                  <a:rPr lang="ja-JP" altLang="en-US"/>
                  <a:t>多层感知器</a:t>
                </a:r>
              </a:p>
              <a:p>
                <a:pPr marL="785662" lvl="1" indent="-226193" defTabSz="429768">
                  <a:defRPr sz="2256"/>
                </a:pPr>
                <a:r>
                  <a:rPr lang="ja-JP" altLang="en-US"/>
                  <a:t>卷积神经网络</a:t>
                </a:r>
              </a:p>
              <a:p>
                <a:pPr marL="785662" lvl="1" indent="-226193" defTabSz="429768">
                  <a:defRPr sz="2256"/>
                </a:pPr>
                <a:r>
                  <a:rPr lang="ja-JP" altLang="en-US"/>
                  <a:t>循环神经网络</a:t>
                </a:r>
                <a:endParaRPr dirty="0"/>
              </a:p>
            </p:txBody>
          </p:sp>
        </mc:Choice>
        <mc:Fallback xmlns="">
          <p:sp>
            <p:nvSpPr>
              <p:cNvPr id="203" name="Conve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Equation"/>
          <p:cNvSpPr txBox="1"/>
          <p:nvPr/>
        </p:nvSpPr>
        <p:spPr>
          <a:xfrm>
            <a:off x="3515259" y="14305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5" name="Equation"/>
          <p:cNvSpPr txBox="1"/>
          <p:nvPr/>
        </p:nvSpPr>
        <p:spPr>
          <a:xfrm>
            <a:off x="2089363" y="200378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17" y="2287991"/>
            <a:ext cx="2655312" cy="2275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nvex Opt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凸优化</a:t>
            </a:r>
            <a:endParaRPr dirty="0"/>
          </a:p>
        </p:txBody>
      </p:sp>
      <p:sp>
        <p:nvSpPr>
          <p:cNvPr id="209" name="If f is a convex function, and C is a convex set, then the problem is called a convex problem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06575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zh-CN" altLang="en-US" dirty="0"/>
              <a:t> </a:t>
            </a:r>
            <a:r>
              <a:rPr lang="ja-JP" altLang="en-US"/>
              <a:t>是凸函数，而且</a:t>
            </a:r>
            <a:r>
              <a:rPr lang="zh-CN" altLang="en-US" dirty="0"/>
              <a:t> </a:t>
            </a:r>
            <a:r>
              <a:rPr lang="en-US" dirty="0"/>
              <a:t>C</a:t>
            </a:r>
            <a:r>
              <a:rPr lang="zh-CN" altLang="en-US" dirty="0"/>
              <a:t> </a:t>
            </a:r>
            <a:r>
              <a:rPr lang="ja-JP" altLang="en-US"/>
              <a:t>是凸集，则该问题称为凸问题</a:t>
            </a:r>
            <a:r>
              <a:rPr lang="zh-CN" altLang="en-US" dirty="0"/>
              <a:t>：</a:t>
            </a:r>
            <a:endParaRPr lang="ja-JP" altLang="en-US"/>
          </a:p>
          <a:p>
            <a:pPr lvl="1"/>
            <a:r>
              <a:rPr lang="ja-JP" altLang="en-US"/>
              <a:t>任何局部最小值都是全局最小值</a:t>
            </a:r>
          </a:p>
          <a:p>
            <a:pPr lvl="1"/>
            <a:r>
              <a:rPr lang="ja-JP" altLang="en-US"/>
              <a:t>如果严格凸成立</a:t>
            </a:r>
            <a:r>
              <a:rPr lang="zh-CN" altLang="en-US" dirty="0"/>
              <a:t>，</a:t>
            </a:r>
            <a:r>
              <a:rPr lang="ja-JP" altLang="en-US"/>
              <a:t>则为唯一的全局最小值</a:t>
            </a:r>
            <a:endParaRPr dirty="0"/>
          </a:p>
        </p:txBody>
      </p:sp>
      <p:sp>
        <p:nvSpPr>
          <p:cNvPr id="218" name="Connection Line"/>
          <p:cNvSpPr/>
          <p:nvPr/>
        </p:nvSpPr>
        <p:spPr>
          <a:xfrm>
            <a:off x="4813672" y="3075089"/>
            <a:ext cx="1160858" cy="90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21600" y="1179"/>
                </a:moveTo>
                <a:cubicBezTo>
                  <a:pt x="13645" y="21600"/>
                  <a:pt x="6445" y="21207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11" name="Line"/>
          <p:cNvSpPr/>
          <p:nvPr/>
        </p:nvSpPr>
        <p:spPr>
          <a:xfrm>
            <a:off x="1750298" y="3060900"/>
            <a:ext cx="1495463" cy="101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99" y="21431"/>
                </a:lnTo>
                <a:lnTo>
                  <a:pt x="16504" y="21600"/>
                </a:lnTo>
                <a:lnTo>
                  <a:pt x="21600" y="1233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2225039" y="3978909"/>
            <a:ext cx="142440" cy="1424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2600960" y="3978909"/>
            <a:ext cx="142439" cy="1424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5322732" y="3916779"/>
            <a:ext cx="142439" cy="1424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Global minima"/>
          <p:cNvSpPr txBox="1"/>
          <p:nvPr/>
        </p:nvSpPr>
        <p:spPr>
          <a:xfrm>
            <a:off x="3314625" y="450705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全局最小值</a:t>
            </a:r>
            <a:endParaRPr dirty="0"/>
          </a:p>
        </p:txBody>
      </p:sp>
      <p:sp>
        <p:nvSpPr>
          <p:cNvPr id="216" name="Line"/>
          <p:cNvSpPr/>
          <p:nvPr/>
        </p:nvSpPr>
        <p:spPr>
          <a:xfrm flipV="1">
            <a:off x="4713644" y="4133553"/>
            <a:ext cx="506255" cy="334531"/>
          </a:xfrm>
          <a:prstGeom prst="line">
            <a:avLst/>
          </a:prstGeom>
          <a:ln w="25400">
            <a:solidFill>
              <a:srgbClr val="A7A7A7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 flipH="1" flipV="1">
            <a:off x="2811581" y="4223762"/>
            <a:ext cx="367031" cy="172439"/>
          </a:xfrm>
          <a:prstGeom prst="line">
            <a:avLst/>
          </a:prstGeom>
          <a:ln w="25400">
            <a:solidFill>
              <a:srgbClr val="A7A7A7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凸优化证明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Assume local minima   , if exists a global minima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17021" y="1009331"/>
                <a:ext cx="9050543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局部最小值为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ja-JP" altLang="en-US"/>
                  <a:t>，假设存在全局最小值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zh-CN" altLang="en-US" dirty="0"/>
                  <a:t>：</a:t>
                </a:r>
                <a:endParaRPr lang="ja-JP" altLang="en-US"/>
              </a:p>
              <a:p>
                <a:pPr lvl="1"/>
                <a:r>
                  <a:rPr lang="ja-JP" altLang="en-US"/>
                  <a:t>选择一个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ja-JP" altLang="en-US" dirty="0"/>
                  <a:t>一个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ja-JP" altLang="en-US"/>
              </a:p>
              <a:p>
                <a:pPr lvl="1"/>
                <a:r>
                  <a:rPr lang="ja-JP" altLang="en-US"/>
                  <a:t>然后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ja-JP" altLang="en-US"/>
              </a:p>
              <a:p>
                <a:pPr lvl="1"/>
                <a:r>
                  <a:rPr lang="ja-JP" altLang="en-US"/>
                  <a:t>由于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是全局最小值，所以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lvl="1"/>
                <a:r>
                  <a:rPr lang="ja-JP" altLang="en-US"/>
                  <a:t>它与局部最小值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相矛盾</a:t>
                </a:r>
                <a:endParaRPr lang="en-US" dirty="0"/>
              </a:p>
            </p:txBody>
          </p:sp>
        </mc:Choice>
        <mc:Fallback xmlns="">
          <p:sp>
            <p:nvSpPr>
              <p:cNvPr id="221" name="Assume local minima   , if exists a global minima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7021" y="1009331"/>
                <a:ext cx="9050543" cy="3553928"/>
              </a:xfrm>
              <a:prstGeom prst="rect">
                <a:avLst/>
              </a:prstGeom>
              <a:blipFill>
                <a:blip r:embed="rId2"/>
                <a:stretch>
                  <a:fillRect l="-1401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Equation"/>
          <p:cNvSpPr txBox="1"/>
          <p:nvPr/>
        </p:nvSpPr>
        <p:spPr>
          <a:xfrm>
            <a:off x="3586441" y="116608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3" name="Equation"/>
          <p:cNvSpPr txBox="1"/>
          <p:nvPr/>
        </p:nvSpPr>
        <p:spPr>
          <a:xfrm>
            <a:off x="7269441" y="116608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4" name="Equation"/>
          <p:cNvSpPr txBox="1"/>
          <p:nvPr/>
        </p:nvSpPr>
        <p:spPr>
          <a:xfrm>
            <a:off x="5501797" y="155967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5" name="Equation"/>
          <p:cNvSpPr txBox="1"/>
          <p:nvPr/>
        </p:nvSpPr>
        <p:spPr>
          <a:xfrm>
            <a:off x="2062637" y="198885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6" name="Equation"/>
          <p:cNvSpPr txBox="1"/>
          <p:nvPr/>
        </p:nvSpPr>
        <p:spPr>
          <a:xfrm>
            <a:off x="2363000" y="155716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7" name="Equation"/>
          <p:cNvSpPr txBox="1"/>
          <p:nvPr/>
        </p:nvSpPr>
        <p:spPr>
          <a:xfrm>
            <a:off x="1498757" y="294466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8" name="Equation"/>
          <p:cNvSpPr txBox="1"/>
          <p:nvPr/>
        </p:nvSpPr>
        <p:spPr>
          <a:xfrm>
            <a:off x="3045421" y="359089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29" name="Equation"/>
          <p:cNvSpPr txBox="1"/>
          <p:nvPr/>
        </p:nvSpPr>
        <p:spPr>
          <a:xfrm>
            <a:off x="2179281" y="244927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30" name="Equation"/>
          <p:cNvSpPr txBox="1"/>
          <p:nvPr/>
        </p:nvSpPr>
        <p:spPr>
          <a:xfrm>
            <a:off x="5445721" y="241590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radient Descent"/>
          <p:cNvSpPr txBox="1">
            <a:spLocks noGrp="1"/>
          </p:cNvSpPr>
          <p:nvPr>
            <p:ph type="title"/>
          </p:nvPr>
        </p:nvSpPr>
        <p:spPr>
          <a:xfrm>
            <a:off x="376073" y="1733615"/>
            <a:ext cx="3706378" cy="16762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</a:t>
            </a:r>
            <a:endParaRPr dirty="0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23" y="-1"/>
            <a:ext cx="5051834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算法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Choose initial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选择初始的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ja-JP" altLang="en-US"/>
                  <a:t>在时间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𝜂𝛻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marL="0" indent="0">
                  <a:buNone/>
                </a:pPr>
                <a:endParaRPr lang="ja-JP" altLang="en-US"/>
              </a:p>
              <a:p>
                <a:pPr lvl="1"/>
                <a:r>
                  <a:rPr lang="ja-JP" alt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被称为学习率</a:t>
                </a:r>
                <a:endParaRPr dirty="0"/>
              </a:p>
            </p:txBody>
          </p:sp>
        </mc:Choice>
        <mc:Fallback xmlns="">
          <p:sp>
            <p:nvSpPr>
              <p:cNvPr id="236" name="Choose initia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Equation"/>
          <p:cNvSpPr txBox="1"/>
          <p:nvPr/>
        </p:nvSpPr>
        <p:spPr>
          <a:xfrm>
            <a:off x="2587718" y="118624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38" name="Equation"/>
          <p:cNvSpPr txBox="1"/>
          <p:nvPr/>
        </p:nvSpPr>
        <p:spPr>
          <a:xfrm>
            <a:off x="1767290" y="155369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39" name="Equation"/>
          <p:cNvSpPr txBox="1"/>
          <p:nvPr/>
        </p:nvSpPr>
        <p:spPr>
          <a:xfrm>
            <a:off x="1224327" y="210036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40" y="952848"/>
            <a:ext cx="3889566" cy="279076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quation"/>
          <p:cNvSpPr txBox="1"/>
          <p:nvPr/>
        </p:nvSpPr>
        <p:spPr>
          <a:xfrm>
            <a:off x="1127218" y="288042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he Choice of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学习率的选择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Given              , for any f, by the Taylor expans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 的条件下，</a:t>
                </a:r>
                <a:r>
                  <a:rPr lang="ja-JP" altLang="en-US"/>
                  <a:t>对于任何</a:t>
                </a:r>
                <a:r>
                  <a:rPr lang="zh-CN" altLang="en-US" dirty="0"/>
                  <a:t> </a:t>
                </a:r>
                <a:r>
                  <a:rPr lang="en-US" dirty="0"/>
                  <a:t>f，</a:t>
                </a:r>
                <a:r>
                  <a:rPr lang="ja-JP" altLang="en-US"/>
                  <a:t>由泰勒扩展</a:t>
                </a:r>
                <a:r>
                  <a:rPr lang="zh-CN" altLang="en-US" dirty="0"/>
                  <a:t>：</a:t>
                </a:r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选择足够小的学习率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44" name="Given              , for any f, by the Taylor expans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quation"/>
          <p:cNvSpPr txBox="1"/>
          <p:nvPr/>
        </p:nvSpPr>
        <p:spPr>
          <a:xfrm>
            <a:off x="1565948" y="110972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Equation"/>
              <p:cNvSpPr txBox="1"/>
              <p:nvPr/>
            </p:nvSpPr>
            <p:spPr>
              <a:xfrm>
                <a:off x="1722162" y="3625790"/>
                <a:ext cx="5075055" cy="3224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))≈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62" y="3625790"/>
                <a:ext cx="5075055" cy="322467"/>
              </a:xfrm>
              <a:prstGeom prst="rect">
                <a:avLst/>
              </a:prstGeom>
              <a:blipFill>
                <a:blip r:embed="rId3"/>
                <a:stretch>
                  <a:fillRect l="-2750" r="-16500" b="-481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Equation"/>
          <p:cNvSpPr txBox="1"/>
          <p:nvPr/>
        </p:nvSpPr>
        <p:spPr>
          <a:xfrm>
            <a:off x="5627814" y="235853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Equation"/>
              <p:cNvSpPr txBox="1"/>
              <p:nvPr/>
            </p:nvSpPr>
            <p:spPr>
              <a:xfrm>
                <a:off x="2772955" y="1728791"/>
                <a:ext cx="3340578" cy="3174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55" y="1728791"/>
                <a:ext cx="3340578" cy="317490"/>
              </a:xfrm>
              <a:prstGeom prst="rect">
                <a:avLst/>
              </a:prstGeom>
              <a:blipFill>
                <a:blip r:embed="rId5"/>
                <a:stretch>
                  <a:fillRect l="-4167" r="-12500" b="-53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Equation"/>
              <p:cNvSpPr txBox="1"/>
              <p:nvPr/>
            </p:nvSpPr>
            <p:spPr>
              <a:xfrm>
                <a:off x="2889694" y="2983373"/>
                <a:ext cx="2016150" cy="2737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)∥≤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694" y="2983373"/>
                <a:ext cx="2016150" cy="273711"/>
              </a:xfrm>
              <a:prstGeom prst="rect">
                <a:avLst/>
              </a:prstGeom>
              <a:blipFill>
                <a:blip r:embed="rId6"/>
                <a:stretch>
                  <a:fillRect l="-6329" r="-6329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nvergence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收敛率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Assume f is convex, and its gradient is Lipschitz continuous with constant L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r>
                  <a:rPr lang="ja-JP" altLang="en-US" dirty="0"/>
                  <a:t>假设</a:t>
                </a:r>
                <a:r>
                  <a:rPr lang="zh-CN" altLang="en-US" dirty="0"/>
                  <a:t> </a:t>
                </a:r>
                <a:r>
                  <a:rPr lang="en-US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 dirty="0"/>
                  <a:t>是凸的，并且其梯度是</a:t>
                </a:r>
                <a:r>
                  <a:rPr lang="zh-CN" altLang="en-US" dirty="0"/>
                  <a:t> </a:t>
                </a:r>
                <a:r>
                  <a:rPr lang="en-US" i="1" dirty="0"/>
                  <a:t>Lipschitz</a:t>
                </a:r>
                <a:r>
                  <a:rPr lang="zh-CN" altLang="en-US" dirty="0"/>
                  <a:t> </a:t>
                </a:r>
                <a:r>
                  <a:rPr lang="ja-JP" altLang="en-US" dirty="0"/>
                  <a:t>连续的常数</a:t>
                </a:r>
                <a:r>
                  <a:rPr lang="zh-CN" altLang="en-US" dirty="0"/>
                  <a:t> </a:t>
                </a:r>
                <a:r>
                  <a:rPr lang="en-US" i="1" dirty="0"/>
                  <a:t>L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)∥≤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ja-JP" altLang="en-US" dirty="0"/>
                  <a:t>如果使用学习率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ja-JP" altLang="en-US" dirty="0"/>
                  <a:t>，经过</a:t>
                </a:r>
                <a:r>
                  <a:rPr lang="zh-CN" altLang="en-US" dirty="0"/>
                  <a:t>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步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)≤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  <a:p>
                <a:pPr lvl="1"/>
                <a:r>
                  <a:rPr lang="ja-JP" altLang="en-US" dirty="0"/>
                  <a:t>收敛率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 dirty="0"/>
              </a:p>
              <a:p>
                <a:pPr lvl="1"/>
                <a:r>
                  <a:rPr lang="ja-JP" altLang="en-US" dirty="0"/>
                  <a:t>要获得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ja-JP" altLang="en-US" dirty="0"/>
                  <a:t>，需要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次</a:t>
                </a:r>
                <a:r>
                  <a:rPr lang="ja-JP" altLang="en-US" dirty="0"/>
                  <a:t>迭代</a:t>
                </a:r>
                <a:endParaRPr dirty="0"/>
              </a:p>
            </p:txBody>
          </p:sp>
        </mc:Choice>
        <mc:Fallback>
          <p:sp>
            <p:nvSpPr>
              <p:cNvPr id="252" name="Assume f is convex, and its gradient is Lipschitz continuous with constant 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60" t="-240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Equation"/>
          <p:cNvSpPr txBox="1"/>
          <p:nvPr/>
        </p:nvSpPr>
        <p:spPr>
          <a:xfrm>
            <a:off x="2144123" y="248919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54" name="Equation"/>
          <p:cNvSpPr txBox="1"/>
          <p:nvPr/>
        </p:nvSpPr>
        <p:spPr>
          <a:xfrm>
            <a:off x="2713084" y="2915769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55" name="Equation"/>
          <p:cNvSpPr txBox="1"/>
          <p:nvPr/>
        </p:nvSpPr>
        <p:spPr>
          <a:xfrm>
            <a:off x="3255451" y="249308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6" name="Gradient does not change dramatically"/>
          <p:cNvSpPr/>
          <p:nvPr/>
        </p:nvSpPr>
        <p:spPr>
          <a:xfrm>
            <a:off x="6509129" y="1447675"/>
            <a:ext cx="2264168" cy="1165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65" y="0"/>
                </a:moveTo>
                <a:cubicBezTo>
                  <a:pt x="4448" y="0"/>
                  <a:pt x="4110" y="748"/>
                  <a:pt x="4110" y="1669"/>
                </a:cubicBezTo>
                <a:lnTo>
                  <a:pt x="4110" y="6965"/>
                </a:lnTo>
                <a:lnTo>
                  <a:pt x="0" y="10304"/>
                </a:lnTo>
                <a:lnTo>
                  <a:pt x="4110" y="13642"/>
                </a:lnTo>
                <a:lnTo>
                  <a:pt x="4110" y="19931"/>
                </a:lnTo>
                <a:cubicBezTo>
                  <a:pt x="4110" y="20852"/>
                  <a:pt x="4448" y="21600"/>
                  <a:pt x="4865" y="21600"/>
                </a:cubicBezTo>
                <a:lnTo>
                  <a:pt x="20844" y="21600"/>
                </a:lnTo>
                <a:cubicBezTo>
                  <a:pt x="21261" y="21600"/>
                  <a:pt x="21600" y="20852"/>
                  <a:pt x="21600" y="19931"/>
                </a:cubicBezTo>
                <a:lnTo>
                  <a:pt x="21600" y="1669"/>
                </a:lnTo>
                <a:cubicBezTo>
                  <a:pt x="21600" y="748"/>
                  <a:pt x="21261" y="0"/>
                  <a:pt x="20844" y="0"/>
                </a:cubicBezTo>
                <a:lnTo>
                  <a:pt x="4865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渐变不会发生</a:t>
            </a:r>
            <a:endParaRPr lang="en-US" altLang="ja-JP" dirty="0"/>
          </a:p>
          <a:p>
            <a:pPr algn="r"/>
            <a:r>
              <a:rPr lang="ja-JP" altLang="en-US"/>
              <a:t>显着变化</a:t>
            </a:r>
            <a:endParaRPr dirty="0"/>
          </a:p>
        </p:txBody>
      </p:sp>
      <p:sp>
        <p:nvSpPr>
          <p:cNvPr id="257" name="Equation"/>
          <p:cNvSpPr txBox="1"/>
          <p:nvPr/>
        </p:nvSpPr>
        <p:spPr>
          <a:xfrm>
            <a:off x="3729165" y="380021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8" name="Equation"/>
          <p:cNvSpPr txBox="1"/>
          <p:nvPr/>
        </p:nvSpPr>
        <p:spPr>
          <a:xfrm>
            <a:off x="2144123" y="4231489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59" name="Equation"/>
          <p:cNvSpPr txBox="1"/>
          <p:nvPr/>
        </p:nvSpPr>
        <p:spPr>
          <a:xfrm>
            <a:off x="5245544" y="423108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收敛率证明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Gradient L-Lipschitz mean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渐变</a:t>
                </a:r>
                <a:r>
                  <a:rPr lang="zh-CN" altLang="en-US" dirty="0"/>
                  <a:t> </a:t>
                </a:r>
                <a:r>
                  <a:rPr lang="en-US" i="1" dirty="0"/>
                  <a:t>L-Lipschitz</a:t>
                </a:r>
                <a:r>
                  <a:rPr lang="zh-CN" altLang="en-US" dirty="0"/>
                  <a:t> </a:t>
                </a:r>
                <a:r>
                  <a:rPr lang="ja-JP" altLang="en-US"/>
                  <a:t>意味着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插入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ja-JP" altLang="en-US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ja-JP" altLang="en-US"/>
                  <a:t>采用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2" name="Gradient L-Lipschitz mea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2151418" y="1564538"/>
                <a:ext cx="5092585" cy="6428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18" y="1564538"/>
                <a:ext cx="5092585" cy="642824"/>
              </a:xfrm>
              <a:prstGeom prst="rect">
                <a:avLst/>
              </a:prstGeom>
              <a:blipFill>
                <a:blip r:embed="rId3"/>
                <a:stretch>
                  <a:fillRect l="-2488" r="-13433" b="-21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Equation"/>
          <p:cNvSpPr txBox="1"/>
          <p:nvPr/>
        </p:nvSpPr>
        <p:spPr>
          <a:xfrm>
            <a:off x="1699415" y="239820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2364777" y="2757497"/>
                <a:ext cx="4414446" cy="750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777" y="2757497"/>
                <a:ext cx="4414446" cy="750114"/>
              </a:xfrm>
              <a:prstGeom prst="rect">
                <a:avLst/>
              </a:prstGeom>
              <a:blipFill>
                <a:blip r:embed="rId4"/>
                <a:stretch>
                  <a:fillRect l="-2865" t="-1667" r="-9456" b="-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Equation"/>
          <p:cNvSpPr txBox="1"/>
          <p:nvPr/>
        </p:nvSpPr>
        <p:spPr>
          <a:xfrm>
            <a:off x="1447100" y="36938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2895803" y="3924278"/>
                <a:ext cx="3094882" cy="5782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803" y="3924278"/>
                <a:ext cx="3094882" cy="578206"/>
              </a:xfrm>
              <a:prstGeom prst="rect">
                <a:avLst/>
              </a:prstGeom>
              <a:blipFill>
                <a:blip r:embed="rId5"/>
                <a:stretch>
                  <a:fillRect l="-4918" r="-17213" b="-234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f decreases every time"/>
          <p:cNvSpPr/>
          <p:nvPr/>
        </p:nvSpPr>
        <p:spPr>
          <a:xfrm>
            <a:off x="6577314" y="3795489"/>
            <a:ext cx="2164125" cy="706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24" y="0"/>
                </a:moveTo>
                <a:cubicBezTo>
                  <a:pt x="3224" y="0"/>
                  <a:pt x="2899" y="644"/>
                  <a:pt x="2899" y="1439"/>
                </a:cubicBezTo>
                <a:lnTo>
                  <a:pt x="2899" y="11515"/>
                </a:lnTo>
                <a:lnTo>
                  <a:pt x="0" y="14394"/>
                </a:lnTo>
                <a:lnTo>
                  <a:pt x="2899" y="17273"/>
                </a:lnTo>
                <a:lnTo>
                  <a:pt x="2899" y="20161"/>
                </a:lnTo>
                <a:cubicBezTo>
                  <a:pt x="2899" y="20956"/>
                  <a:pt x="3224" y="21600"/>
                  <a:pt x="3624" y="21600"/>
                </a:cubicBezTo>
                <a:lnTo>
                  <a:pt x="20875" y="21600"/>
                </a:lnTo>
                <a:cubicBezTo>
                  <a:pt x="21275" y="21600"/>
                  <a:pt x="21600" y="20956"/>
                  <a:pt x="21600" y="20161"/>
                </a:cubicBezTo>
                <a:lnTo>
                  <a:pt x="21600" y="1439"/>
                </a:lnTo>
                <a:cubicBezTo>
                  <a:pt x="21600" y="644"/>
                  <a:pt x="21275" y="0"/>
                  <a:pt x="20875" y="0"/>
                </a:cubicBezTo>
                <a:lnTo>
                  <a:pt x="3624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r">
              <a:spcBef>
                <a:spcPts val="900"/>
              </a:spcBef>
              <a:defRPr sz="2200">
                <a:solidFill>
                  <a:srgbClr val="FFFFFF"/>
                </a:solidFill>
              </a:defRPr>
            </a:pP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ja-JP" altLang="en-US"/>
              <a:t>每次都减小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roof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收敛率证明</a:t>
            </a:r>
            <a:r>
              <a:rPr lang="zh-CN" altLang="en-US" dirty="0"/>
              <a:t> </a:t>
            </a:r>
            <a:r>
              <a:rPr dirty="0"/>
              <a:t>II</a:t>
            </a:r>
          </a:p>
        </p:txBody>
      </p:sp>
      <p:sp>
        <p:nvSpPr>
          <p:cNvPr id="271" name="By the convex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根据凸性</a:t>
            </a:r>
            <a:endParaRPr dirty="0"/>
          </a:p>
          <a:p>
            <a:r>
              <a:rPr lang="ja-JP" altLang="en-US"/>
              <a:t>插入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3072574" y="1065536"/>
                <a:ext cx="3468896" cy="2910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74" y="1065536"/>
                <a:ext cx="3468896" cy="291032"/>
              </a:xfrm>
              <a:prstGeom prst="rect">
                <a:avLst/>
              </a:prstGeom>
              <a:blipFill>
                <a:blip r:embed="rId2"/>
                <a:stretch>
                  <a:fillRect l="-3650" t="-4348" r="-6569" b="-565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Equation"/>
              <p:cNvSpPr txBox="1"/>
              <p:nvPr/>
            </p:nvSpPr>
            <p:spPr>
              <a:xfrm>
                <a:off x="1088112" y="1931631"/>
                <a:ext cx="4996268" cy="5300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2" y="1931631"/>
                <a:ext cx="4996268" cy="530023"/>
              </a:xfrm>
              <a:prstGeom prst="rect">
                <a:avLst/>
              </a:prstGeom>
              <a:blipFill>
                <a:blip r:embed="rId3"/>
                <a:stretch>
                  <a:fillRect l="-2538" t="-2326" r="-12183" b="-232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2027589" y="1400962"/>
                <a:ext cx="2845541" cy="5300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89" y="1400962"/>
                <a:ext cx="2845541" cy="530023"/>
              </a:xfrm>
              <a:prstGeom prst="rect">
                <a:avLst/>
              </a:prstGeom>
              <a:blipFill>
                <a:blip r:embed="rId4"/>
                <a:stretch>
                  <a:fillRect l="-4444" t="-2326" r="-16444" b="-232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755740" y="2582574"/>
                <a:ext cx="5985162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𝜂𝛻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40" y="2582574"/>
                <a:ext cx="5985162" cy="343942"/>
              </a:xfrm>
              <a:prstGeom prst="rect">
                <a:avLst/>
              </a:prstGeom>
              <a:blipFill>
                <a:blip r:embed="rId5"/>
                <a:stretch>
                  <a:fillRect l="-2335" r="-13163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Equation"/>
              <p:cNvSpPr txBox="1"/>
              <p:nvPr/>
            </p:nvSpPr>
            <p:spPr>
              <a:xfrm>
                <a:off x="562268" y="3136336"/>
                <a:ext cx="7373913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𝜂𝛻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" y="3136336"/>
                <a:ext cx="7373913" cy="343942"/>
              </a:xfrm>
              <a:prstGeom prst="rect">
                <a:avLst/>
              </a:prstGeom>
              <a:blipFill>
                <a:blip r:embed="rId6"/>
                <a:stretch>
                  <a:fillRect l="-687" r="-11684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Equation"/>
              <p:cNvSpPr txBox="1"/>
              <p:nvPr/>
            </p:nvSpPr>
            <p:spPr>
              <a:xfrm>
                <a:off x="552361" y="3654306"/>
                <a:ext cx="4585657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𝜂𝛻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61" y="3654306"/>
                <a:ext cx="4585657" cy="343942"/>
              </a:xfrm>
              <a:prstGeom prst="rect">
                <a:avLst/>
              </a:prstGeom>
              <a:blipFill>
                <a:blip r:embed="rId7"/>
                <a:stretch>
                  <a:fillRect l="-1102" t="-3704" r="-10193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Equation"/>
              <p:cNvSpPr txBox="1"/>
              <p:nvPr/>
            </p:nvSpPr>
            <p:spPr>
              <a:xfrm>
                <a:off x="555123" y="4177922"/>
                <a:ext cx="3456955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23" y="4177922"/>
                <a:ext cx="3456955" cy="343942"/>
              </a:xfrm>
              <a:prstGeom prst="rect">
                <a:avLst/>
              </a:prstGeom>
              <a:blipFill>
                <a:blip r:embed="rId8"/>
                <a:stretch>
                  <a:fillRect l="-1832" r="-11722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Line"/>
          <p:cNvSpPr/>
          <p:nvPr/>
        </p:nvSpPr>
        <p:spPr>
          <a:xfrm flipH="1">
            <a:off x="1983038" y="2322617"/>
            <a:ext cx="278248" cy="275768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 flipH="1">
            <a:off x="3118612" y="1338869"/>
            <a:ext cx="182616" cy="182617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2109694" y="3504940"/>
            <a:ext cx="9441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7469094" y="3504940"/>
            <a:ext cx="9441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3497611" y="4088084"/>
            <a:ext cx="2148779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 flipH="1">
            <a:off x="3497610" y="4611701"/>
            <a:ext cx="1145878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 animBg="1" advAuto="0"/>
      <p:bldP spid="275" grpId="3" animBg="1" advAuto="0"/>
      <p:bldP spid="276" grpId="4" animBg="1" advAuto="0"/>
      <p:bldP spid="277" grpId="7" animBg="1" advAuto="0"/>
      <p:bldP spid="278" grpId="9" animBg="1" advAuto="0"/>
      <p:bldP spid="279" grpId="2" animBg="1" advAuto="0"/>
      <p:bldP spid="281" grpId="5" animBg="1" advAuto="0"/>
      <p:bldP spid="282" grpId="6" animBg="1" advAuto="0"/>
      <p:bldP spid="283" grpId="8" animBg="1" advAuto="0"/>
      <p:bldP spid="284" grpId="1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roof I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收敛率证明</a:t>
            </a:r>
            <a:r>
              <a:rPr lang="zh-CN" altLang="en-US" dirty="0"/>
              <a:t> </a:t>
            </a:r>
            <a:r>
              <a:rPr dirty="0"/>
              <a:t>III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Sum all T step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所有</a:t>
                </a:r>
                <a:r>
                  <a:rPr lang="zh-CN" altLang="en-US" dirty="0"/>
                  <a:t>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步骤总和</a:t>
                </a:r>
                <a:r>
                  <a:rPr lang="zh-CN" altLang="en-US" dirty="0"/>
                  <a:t>：</a:t>
                </a:r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en-US" altLang="zh-CN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/>
                  <a:t>每次都在减少：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)≤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limUpp>
                        <m:limUp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)≤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7" name="Sum all T step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Equation"/>
              <p:cNvSpPr txBox="1"/>
              <p:nvPr/>
            </p:nvSpPr>
            <p:spPr>
              <a:xfrm>
                <a:off x="572852" y="1570690"/>
                <a:ext cx="6113219" cy="7920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−∥</m:t>
                          </m:r>
                          <m:sSub>
                            <m:sSub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52" y="1570690"/>
                <a:ext cx="6113219" cy="792002"/>
              </a:xfrm>
              <a:prstGeom prst="rect">
                <a:avLst/>
              </a:prstGeom>
              <a:blipFill>
                <a:blip r:embed="rId3"/>
                <a:stretch>
                  <a:fillRect l="-1037" r="-116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Equation"/>
              <p:cNvSpPr txBox="1"/>
              <p:nvPr/>
            </p:nvSpPr>
            <p:spPr>
              <a:xfrm>
                <a:off x="2582461" y="2442352"/>
                <a:ext cx="5631220" cy="3439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−∥</m:t>
                          </m:r>
                          <m:sSub>
                            <m:sSub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≤∥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61" y="2442352"/>
                <a:ext cx="5631220" cy="343943"/>
              </a:xfrm>
              <a:prstGeom prst="rect">
                <a:avLst/>
              </a:prstGeom>
              <a:blipFill>
                <a:blip r:embed="rId4"/>
                <a:stretch>
                  <a:fillRect l="-899" r="-12135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Equation"/>
          <p:cNvSpPr txBox="1"/>
          <p:nvPr/>
        </p:nvSpPr>
        <p:spPr>
          <a:xfrm>
            <a:off x="572852" y="374873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优化问题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局部最小值和全局最小值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凸集和凸函数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凸优化证明</a:t>
            </a:r>
            <a:endParaRPr lang="en-US" altLang="ja-JP" dirty="0"/>
          </a:p>
          <a:p>
            <a:pPr marL="342900">
              <a:buFont typeface="Arial" panose="020B0604020202020204" pitchFamily="34" charset="0"/>
              <a:buChar char="•"/>
            </a:pPr>
            <a:r>
              <a:rPr lang="ja-JP" altLang="en-US"/>
              <a:t>梯度下降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学习率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收敛率证明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随机梯度下降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小批量随机梯度下降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686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Apply to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深度学习应用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f is the sum of loss over all training data, x is the learnable parameter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1761" y="990281"/>
                <a:ext cx="8205305" cy="355392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/>
                  <a:t>是所有训练数据的损失之和的函数，</a:t>
                </a:r>
                <a:r>
                  <a:rPr lang="en-US" dirty="0"/>
                  <a:t>x</a:t>
                </a:r>
                <a:r>
                  <a:rPr lang="zh-CN" altLang="en-US" dirty="0"/>
                  <a:t> </a:t>
                </a:r>
                <a:r>
                  <a:rPr lang="ja-JP" altLang="en-US"/>
                  <a:t>是可学习的参数</a:t>
                </a:r>
              </a:p>
              <a:p>
                <a:pPr marL="0" indent="0" algn="ctr">
                  <a:buNone/>
                </a:pPr>
                <a:endParaRPr lang="en-US" altLang="ja-JP" dirty="0"/>
              </a:p>
              <a:p>
                <a:pPr marL="0" indent="0" algn="ctr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 err="1"/>
                  <a:t>是第</a:t>
                </a:r>
                <a:r>
                  <a:rPr lang="zh-CN" altLang="en-US" dirty="0"/>
                  <a:t> </a:t>
                </a:r>
                <a:r>
                  <a:rPr lang="en-US" i="1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个样本的损失</a:t>
                </a:r>
                <a:endParaRPr lang="en-US" dirty="0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en-US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/>
                  <a:t>往往不是凸函数，所以不能应用之前的收敛性分析</a:t>
                </a:r>
                <a:endParaRPr dirty="0"/>
              </a:p>
            </p:txBody>
          </p:sp>
        </mc:Choice>
        <mc:Fallback xmlns="">
          <p:sp>
            <p:nvSpPr>
              <p:cNvPr id="293" name="f is the sum of loss over all training data, x is the learnable paramet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1761" y="990281"/>
                <a:ext cx="8205305" cy="3553927"/>
              </a:xfrm>
              <a:prstGeom prst="rect">
                <a:avLst/>
              </a:prstGeom>
              <a:blipFill>
                <a:blip r:embed="rId2"/>
                <a:stretch>
                  <a:fillRect l="-1391" t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Equation"/>
          <p:cNvSpPr txBox="1"/>
          <p:nvPr/>
        </p:nvSpPr>
        <p:spPr>
          <a:xfrm>
            <a:off x="1480519" y="194975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95" name="Equation"/>
          <p:cNvSpPr txBox="1"/>
          <p:nvPr/>
        </p:nvSpPr>
        <p:spPr>
          <a:xfrm>
            <a:off x="4224694" y="222773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96" name="the loss for the i-th example"/>
          <p:cNvSpPr txBox="1"/>
          <p:nvPr/>
        </p:nvSpPr>
        <p:spPr>
          <a:xfrm>
            <a:off x="4930065" y="2183805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ochast Gradient Descent"/>
          <p:cNvSpPr txBox="1">
            <a:spLocks noGrp="1"/>
          </p:cNvSpPr>
          <p:nvPr>
            <p:ph type="title"/>
          </p:nvPr>
        </p:nvSpPr>
        <p:spPr>
          <a:xfrm>
            <a:off x="523098" y="1160582"/>
            <a:ext cx="3319140" cy="21774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ja-JP" altLang="en-US"/>
              <a:t>随机梯度下降</a:t>
            </a:r>
            <a:br>
              <a:rPr lang="en-US" altLang="ja-JP" dirty="0"/>
            </a:br>
            <a:r>
              <a:rPr lang="zh-CN" altLang="en-US" dirty="0"/>
              <a:t>（</a:t>
            </a:r>
            <a:r>
              <a:rPr lang="en-US" altLang="zh-CN"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9" name="Singapore Dollar (SGD) 1000…"/>
          <p:cNvSpPr txBox="1"/>
          <p:nvPr/>
        </p:nvSpPr>
        <p:spPr>
          <a:xfrm>
            <a:off x="5116722" y="3412450"/>
            <a:ext cx="3071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1000</a:t>
            </a:r>
            <a:r>
              <a:rPr lang="zh-CN" altLang="en-US" dirty="0"/>
              <a:t> </a:t>
            </a:r>
            <a:r>
              <a:rPr lang="ja-JP" altLang="en-US"/>
              <a:t>新加坡元</a:t>
            </a:r>
            <a:r>
              <a:rPr lang="zh-CN" altLang="en-US" dirty="0"/>
              <a:t> </a:t>
            </a:r>
            <a:r>
              <a:rPr dirty="0"/>
              <a:t>(SGD)</a:t>
            </a:r>
          </a:p>
          <a:p>
            <a:pPr algn="ctr"/>
            <a:r>
              <a:rPr dirty="0"/>
              <a:t>~740 USD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306728"/>
            <a:ext cx="3832132" cy="1844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算法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At time    , sample exampl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在时间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/>
                  <a:t>，样本示例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与梯度下降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GD</a:t>
                </a:r>
                <a:r>
                  <a:rPr lang="zh-CN" altLang="en-US" dirty="0"/>
                  <a:t>）</a:t>
                </a:r>
                <a:r>
                  <a:rPr lang="ja-JP" altLang="en-US"/>
                  <a:t>相比</a:t>
                </a:r>
                <a:endParaRPr dirty="0"/>
              </a:p>
            </p:txBody>
          </p:sp>
        </mc:Choice>
        <mc:Fallback xmlns="">
          <p:sp>
            <p:nvSpPr>
              <p:cNvPr id="303" name="At time    , sample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Equation"/>
          <p:cNvSpPr txBox="1"/>
          <p:nvPr/>
        </p:nvSpPr>
        <p:spPr>
          <a:xfrm>
            <a:off x="1696170" y="116253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Equation"/>
              <p:cNvSpPr txBox="1"/>
              <p:nvPr/>
            </p:nvSpPr>
            <p:spPr>
              <a:xfrm>
                <a:off x="1407731" y="1697625"/>
                <a:ext cx="2789634" cy="3350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31" y="1697625"/>
                <a:ext cx="2789634" cy="335052"/>
              </a:xfrm>
              <a:prstGeom prst="rect">
                <a:avLst/>
              </a:prstGeom>
              <a:blipFill>
                <a:blip r:embed="rId3"/>
                <a:stretch>
                  <a:fillRect l="-2715" r="-2171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49" y="680696"/>
            <a:ext cx="3019935" cy="215602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1465224" y="3026198"/>
                <a:ext cx="2589173" cy="2854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24" y="3026198"/>
                <a:ext cx="2589173" cy="285453"/>
              </a:xfrm>
              <a:prstGeom prst="rect">
                <a:avLst/>
              </a:prstGeom>
              <a:blipFill>
                <a:blip r:embed="rId5"/>
                <a:stretch>
                  <a:fillRect l="-2927" r="-20488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Equation"/>
              <p:cNvSpPr txBox="1"/>
              <p:nvPr/>
            </p:nvSpPr>
            <p:spPr>
              <a:xfrm>
                <a:off x="1678140" y="3610910"/>
                <a:ext cx="2163341" cy="8187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140" y="3610910"/>
                <a:ext cx="2163341" cy="818773"/>
              </a:xfrm>
              <a:prstGeom prst="rect">
                <a:avLst/>
              </a:prstGeom>
              <a:blipFill>
                <a:blip r:embed="rId6"/>
                <a:stretch>
                  <a:fillRect l="-7059" r="-111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753" y="2765942"/>
            <a:ext cx="3090328" cy="221731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Equation"/>
          <p:cNvSpPr txBox="1"/>
          <p:nvPr/>
        </p:nvSpPr>
        <p:spPr>
          <a:xfrm>
            <a:off x="4403772" y="116253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ampl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wo rules to sample example it at time 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38225" indent="-238225" defTabSz="452627">
                  <a:defRPr sz="2376"/>
                </a:pPr>
                <a:r>
                  <a:rPr lang="ja-JP" altLang="en-US"/>
                  <a:t>在时间</a:t>
                </a:r>
                <a:r>
                  <a:rPr lang="zh-CN" altLang="en-US" dirty="0"/>
                  <a:t>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举例的两个规则</a:t>
                </a:r>
              </a:p>
              <a:p>
                <a:pPr marL="797694" lvl="1" indent="-238225" defTabSz="452627">
                  <a:defRPr sz="2376"/>
                </a:pPr>
                <a:r>
                  <a:rPr lang="ja-JP" altLang="en-US"/>
                  <a:t>随机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）</a:t>
                </a:r>
                <a:r>
                  <a:rPr lang="ja-JP" altLang="en-US"/>
                  <a:t>规则：随机均匀选择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ja-JP" altLang="en-US"/>
              </a:p>
              <a:p>
                <a:pPr marL="797694" lvl="1" indent="-238225" defTabSz="452627">
                  <a:defRPr sz="2376"/>
                </a:pPr>
                <a:r>
                  <a:rPr lang="ja-JP" altLang="en-US"/>
                  <a:t>循环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cyclic</a:t>
                </a:r>
                <a:r>
                  <a:rPr lang="zh-CN" altLang="en-US" dirty="0"/>
                  <a:t>）</a:t>
                </a:r>
                <a:r>
                  <a:rPr lang="ja-JP" altLang="en-US"/>
                  <a:t>规则：选择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ja-JP" altLang="en-US"/>
              </a:p>
              <a:p>
                <a:pPr marL="1216794" lvl="2" indent="-238225" defTabSz="452627">
                  <a:defRPr sz="2376"/>
                </a:pPr>
                <a:r>
                  <a:rPr lang="ja-JP" altLang="en-US"/>
                  <a:t>通常称为增量梯度下降</a:t>
                </a:r>
              </a:p>
              <a:p>
                <a:pPr marL="238225" indent="-238225" defTabSz="452627">
                  <a:defRPr sz="2376"/>
                </a:pPr>
                <a:r>
                  <a:rPr lang="ja-JP" altLang="en-US"/>
                  <a:t>随机规则在实践中更为常见</a:t>
                </a:r>
              </a:p>
              <a:p>
                <a:pPr marL="238225" indent="-238225" defTabSz="452627">
                  <a:defRPr sz="2376"/>
                </a:pPr>
                <a:endParaRPr lang="ja-JP" altLang="en-US"/>
              </a:p>
              <a:p>
                <a:pPr marL="238225" indent="-238225" defTabSz="452627">
                  <a:defRPr sz="2376"/>
                </a:pPr>
                <a:endParaRPr lang="ja-JP" altLang="en-US"/>
              </a:p>
              <a:p>
                <a:pPr marL="797694" lvl="1" indent="-238225" defTabSz="452627">
                  <a:defRPr sz="2376"/>
                </a:pPr>
                <a:r>
                  <a:rPr lang="ja-JP" altLang="en-US"/>
                  <a:t>对梯度的无偏见估计</a:t>
                </a:r>
                <a:endParaRPr dirty="0"/>
              </a:p>
            </p:txBody>
          </p:sp>
        </mc:Choice>
        <mc:Fallback xmlns="">
          <p:sp>
            <p:nvSpPr>
              <p:cNvPr id="313" name="Two rules to sample example it at time 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b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Equation"/>
          <p:cNvSpPr txBox="1"/>
          <p:nvPr/>
        </p:nvSpPr>
        <p:spPr>
          <a:xfrm>
            <a:off x="4161578" y="156023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5" name="Equation"/>
          <p:cNvSpPr txBox="1"/>
          <p:nvPr/>
        </p:nvSpPr>
        <p:spPr>
          <a:xfrm>
            <a:off x="3818678" y="198949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Equation"/>
              <p:cNvSpPr txBox="1"/>
              <p:nvPr/>
            </p:nvSpPr>
            <p:spPr>
              <a:xfrm>
                <a:off x="2961579" y="3303092"/>
                <a:ext cx="2874056" cy="5626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79" y="3303092"/>
                <a:ext cx="2874056" cy="562661"/>
              </a:xfrm>
              <a:prstGeom prst="rect">
                <a:avLst/>
              </a:prstGeom>
              <a:blipFill>
                <a:blip r:embed="rId4"/>
                <a:stretch>
                  <a:fillRect l="-3084" r="-74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onvergence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收敛率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Assume f is convex with a diminishing     , e.g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799263"/>
                <a:ext cx="8205304" cy="388394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r>
                  <a:rPr lang="ja-JP" altLang="en-US"/>
                  <a:t>假设</a:t>
                </a:r>
                <a:r>
                  <a:rPr lang="zh-CN" altLang="en-US" dirty="0"/>
                  <a:t> </a:t>
                </a:r>
                <a:r>
                  <a:rPr lang="en-US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/>
                  <a:t>是凸的，并且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逐步</a:t>
                </a:r>
                <a:r>
                  <a:rPr lang="ja-JP" altLang="en-US"/>
                  <a:t>减小，例如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)]−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  <m:r>
                        <a:rPr lang="ar-AE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ja-JP" altLang="en-US"/>
                  <a:t>在相同的假设下，对于梯度下降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  <m:r>
                        <a:rPr lang="ar-A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ja-JP" altLang="en-US"/>
                  <a:t>假设梯度</a:t>
                </a:r>
                <a:r>
                  <a:rPr lang="zh-CN" altLang="en-US" dirty="0"/>
                  <a:t> </a:t>
                </a:r>
                <a:r>
                  <a:rPr lang="en-US" i="1" dirty="0"/>
                  <a:t>L-Lipschitz</a:t>
                </a:r>
                <a:r>
                  <a:rPr lang="zh-CN" altLang="en-US" dirty="0"/>
                  <a:t> </a:t>
                </a:r>
                <a:r>
                  <a:rPr lang="ja-JP" altLang="en-US"/>
                  <a:t>并固定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ja-JP" altLang="en-US"/>
              </a:p>
              <a:p>
                <a:pPr lvl="1"/>
                <a:r>
                  <a:rPr lang="ja-JP" altLang="en-US"/>
                  <a:t>对</a:t>
                </a:r>
                <a:r>
                  <a:rPr lang="zh-CN" altLang="en-US" dirty="0"/>
                  <a:t> </a:t>
                </a:r>
                <a:r>
                  <a:rPr lang="en-US" dirty="0"/>
                  <a:t>SGD</a:t>
                </a:r>
                <a:r>
                  <a:rPr lang="zh-CN" altLang="en-US" dirty="0"/>
                  <a:t> </a:t>
                </a:r>
                <a:r>
                  <a:rPr lang="ja-JP" altLang="en-US"/>
                  <a:t>没有改善</a:t>
                </a:r>
                <a:endParaRPr dirty="0"/>
              </a:p>
            </p:txBody>
          </p:sp>
        </mc:Choice>
        <mc:Fallback xmlns="">
          <p:sp>
            <p:nvSpPr>
              <p:cNvPr id="319" name="Assume f is convex with a diminishing     , e.g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799263"/>
                <a:ext cx="8205304" cy="3883945"/>
              </a:xfrm>
              <a:prstGeom prst="rect">
                <a:avLst/>
              </a:prstGeom>
              <a:blipFill>
                <a:blip r:embed="rId2"/>
                <a:stretch>
                  <a:fillRect l="-139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Equation"/>
          <p:cNvSpPr txBox="1"/>
          <p:nvPr/>
        </p:nvSpPr>
        <p:spPr>
          <a:xfrm>
            <a:off x="6989703" y="1139733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1" name="Equation"/>
          <p:cNvSpPr txBox="1"/>
          <p:nvPr/>
        </p:nvSpPr>
        <p:spPr>
          <a:xfrm>
            <a:off x="5866625" y="1179537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2" name="Equation"/>
          <p:cNvSpPr txBox="1"/>
          <p:nvPr/>
        </p:nvSpPr>
        <p:spPr>
          <a:xfrm>
            <a:off x="2807936" y="1518285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3" name="Equation"/>
          <p:cNvSpPr txBox="1"/>
          <p:nvPr/>
        </p:nvSpPr>
        <p:spPr>
          <a:xfrm>
            <a:off x="2979691" y="258465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4" name="Equation"/>
          <p:cNvSpPr txBox="1"/>
          <p:nvPr/>
        </p:nvSpPr>
        <p:spPr>
          <a:xfrm>
            <a:off x="5895506" y="3229317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5" name="Equation"/>
          <p:cNvSpPr txBox="1"/>
          <p:nvPr/>
        </p:nvSpPr>
        <p:spPr>
          <a:xfrm>
            <a:off x="2911742" y="3651014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n 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实际应用</a:t>
            </a:r>
            <a:endParaRPr dirty="0"/>
          </a:p>
        </p:txBody>
      </p:sp>
      <p:sp>
        <p:nvSpPr>
          <p:cNvPr id="328" name="Does not diminish the learning rate so dramatically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03728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我们不会如此戏剧性地降低学习率</a:t>
            </a:r>
          </a:p>
          <a:p>
            <a:pPr lvl="1"/>
            <a:r>
              <a:rPr lang="ja-JP" altLang="en-US"/>
              <a:t>我们不关心优化到高精度</a:t>
            </a:r>
          </a:p>
          <a:p>
            <a:r>
              <a:rPr lang="ja-JP" altLang="en-US"/>
              <a:t>尽管收敛速度较慢，但在每次迭代中，</a:t>
            </a:r>
            <a:r>
              <a:rPr lang="en-US" dirty="0"/>
              <a:t>SGD</a:t>
            </a:r>
            <a:r>
              <a:rPr lang="zh-CN" altLang="en-US" dirty="0"/>
              <a:t> </a:t>
            </a:r>
            <a:r>
              <a:rPr lang="ja-JP" altLang="en-US"/>
              <a:t>计算梯度的速度要快于</a:t>
            </a:r>
            <a:r>
              <a:rPr lang="zh-CN" altLang="en-US" dirty="0"/>
              <a:t> </a:t>
            </a:r>
            <a:r>
              <a:rPr lang="en-US" dirty="0"/>
              <a:t>GD</a:t>
            </a:r>
          </a:p>
          <a:p>
            <a:pPr lvl="1"/>
            <a:r>
              <a:rPr lang="ja-JP" altLang="en-US"/>
              <a:t>特别适用于复杂模型和大型数据集的深度学习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Mini-batch SGD"/>
          <p:cNvSpPr txBox="1">
            <a:spLocks noGrp="1"/>
          </p:cNvSpPr>
          <p:nvPr>
            <p:ph type="title"/>
          </p:nvPr>
        </p:nvSpPr>
        <p:spPr>
          <a:xfrm>
            <a:off x="-531341" y="1561428"/>
            <a:ext cx="5142127" cy="16019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02369" lvl="1" algn="ctr"/>
            <a:r>
              <a:rPr lang="ja-JP" altLang="en-US"/>
              <a:t>小批量随机梯度下降</a:t>
            </a:r>
            <a:br>
              <a:rPr lang="en-US" altLang="ja-JP" dirty="0"/>
            </a:br>
            <a:r>
              <a:rPr lang="zh-CN" altLang="en-US" dirty="0"/>
              <a:t>（</a:t>
            </a:r>
            <a:r>
              <a:rPr lang="en-US" altLang="zh-CN" dirty="0"/>
              <a:t>mini-batch SGD</a:t>
            </a:r>
            <a:r>
              <a:rPr lang="zh-CN" altLang="en-US" dirty="0"/>
              <a:t>）</a:t>
            </a:r>
            <a:endParaRPr lang="en-US" altLang="ja-JP" dirty="0"/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04" y="0"/>
            <a:ext cx="4193072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58" y="3476349"/>
            <a:ext cx="3340003" cy="1127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算法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At time t, sample a random subset                    with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38225" indent="-238225" defTabSz="452627">
                  <a:defRPr sz="2376"/>
                </a:pPr>
                <a:r>
                  <a:rPr lang="ja-JP" altLang="en-US"/>
                  <a:t>在时间</a:t>
                </a:r>
                <a:r>
                  <a:rPr lang="zh-CN" altLang="en-US" dirty="0"/>
                  <a:t> </a:t>
                </a:r>
                <a:r>
                  <a:rPr lang="en-US" dirty="0"/>
                  <a:t>t，</a:t>
                </a:r>
                <a:r>
                  <a:rPr lang="ja-JP" altLang="en-US"/>
                  <a:t>随机采样子集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⊂{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满足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|=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ar-AE" dirty="0"/>
              </a:p>
              <a:p>
                <a:pPr marL="0" indent="0" algn="ctr" defTabSz="452627">
                  <a:buNone/>
                  <a:defRPr sz="2376"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lim>
                    </m:limLow>
                    <m:r>
                      <a:rPr lang="ar-AE" i="1"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marL="238225" indent="-238225" defTabSz="452627">
                  <a:defRPr sz="2376"/>
                </a:pPr>
                <a:r>
                  <a:rPr lang="ja-JP" altLang="en-US"/>
                  <a:t>这是一个无偏见的估计</a:t>
                </a:r>
              </a:p>
              <a:p>
                <a:pPr marL="0" indent="0" defTabSz="452627">
                  <a:buNone/>
                  <a:defRPr sz="2376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ar-AE" i="1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)]=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  <a:p>
                <a:pPr marL="797694" lvl="1" indent="-238225" defTabSz="452627">
                  <a:defRPr sz="2376"/>
                </a:pPr>
                <a:r>
                  <a:rPr lang="ja-JP" altLang="en-US"/>
                  <a:t>与</a:t>
                </a:r>
                <a:r>
                  <a:rPr lang="zh-CN" altLang="en-US" dirty="0"/>
                  <a:t> </a:t>
                </a:r>
                <a:r>
                  <a:rPr lang="en-US" dirty="0"/>
                  <a:t>SGD</a:t>
                </a:r>
                <a:r>
                  <a:rPr lang="zh-CN" altLang="en-US" dirty="0"/>
                  <a:t> </a:t>
                </a:r>
                <a:r>
                  <a:rPr lang="ja-JP" altLang="en-US"/>
                  <a:t>相比，差异减少</a:t>
                </a:r>
                <a:r>
                  <a:rPr lang="zh-CN" altLang="en-US" dirty="0"/>
                  <a:t> </a:t>
                </a:r>
                <a:r>
                  <a:rPr lang="en-US" altLang="ja-JP" dirty="0"/>
                  <a:t>1/</a:t>
                </a:r>
                <a:r>
                  <a:rPr lang="en-US" dirty="0"/>
                  <a:t>b</a:t>
                </a:r>
                <a:endParaRPr dirty="0"/>
              </a:p>
            </p:txBody>
          </p:sp>
        </mc:Choice>
        <mc:Fallback xmlns="">
          <p:sp>
            <p:nvSpPr>
              <p:cNvPr id="337" name="At time t, sample a random subset                    with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Equation"/>
          <p:cNvSpPr txBox="1"/>
          <p:nvPr/>
        </p:nvSpPr>
        <p:spPr>
          <a:xfrm>
            <a:off x="5391294" y="1133517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39" name="Equation"/>
          <p:cNvSpPr txBox="1"/>
          <p:nvPr/>
        </p:nvSpPr>
        <p:spPr>
          <a:xfrm>
            <a:off x="7628824" y="113177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40" name="Equation"/>
          <p:cNvSpPr txBox="1"/>
          <p:nvPr/>
        </p:nvSpPr>
        <p:spPr>
          <a:xfrm>
            <a:off x="1306131" y="159168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41" name="Equation"/>
          <p:cNvSpPr txBox="1"/>
          <p:nvPr/>
        </p:nvSpPr>
        <p:spPr>
          <a:xfrm>
            <a:off x="1300462" y="301842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ptimization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3692368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优化问题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97" y="250134"/>
            <a:ext cx="4945179" cy="436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优化问题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局部最小值和全局最小值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凸集和凸函数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凸优化证明</a:t>
            </a:r>
            <a:endParaRPr lang="en-US" altLang="ja-JP" dirty="0"/>
          </a:p>
          <a:p>
            <a:pPr marL="342900">
              <a:buFont typeface="Arial" panose="020B0604020202020204" pitchFamily="34" charset="0"/>
              <a:buChar char="•"/>
            </a:pPr>
            <a:r>
              <a:rPr lang="ja-JP" altLang="en-US"/>
              <a:t>梯度下降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学习率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收敛率证明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随机梯度下降</a:t>
            </a:r>
            <a:endParaRPr lang="en-US" altLang="ja-JP" dirty="0"/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ja-JP" altLang="en-US"/>
              <a:t>小批量随机梯度下降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51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9C69-783B-EC48-BF85-0628CA56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优化问题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09C1-50BB-5645-B788-183260C94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一般形式：</a:t>
            </a:r>
          </a:p>
          <a:p>
            <a:endParaRPr lang="ja-JP" altLang="en-US"/>
          </a:p>
          <a:p>
            <a:endParaRPr lang="ja-JP" altLang="en-US"/>
          </a:p>
          <a:p>
            <a:pPr lvl="1"/>
            <a:r>
              <a:rPr lang="ja-JP" altLang="en-US"/>
              <a:t>成本函数</a:t>
            </a:r>
          </a:p>
          <a:p>
            <a:pPr lvl="1"/>
            <a:r>
              <a:rPr lang="ja-JP" altLang="en-US"/>
              <a:t>约束集的例子</a:t>
            </a:r>
          </a:p>
          <a:p>
            <a:endParaRPr lang="ja-JP" altLang="en-US"/>
          </a:p>
          <a:p>
            <a:endParaRPr lang="ja-JP" altLang="en-US"/>
          </a:p>
          <a:p>
            <a:pPr lvl="1"/>
            <a:r>
              <a:rPr lang="ja-JP" altLang="en-US"/>
              <a:t>如果</a:t>
            </a:r>
            <a:r>
              <a:rPr lang="en-US" altLang="ja-JP" dirty="0"/>
              <a:t>              </a:t>
            </a:r>
            <a:r>
              <a:rPr lang="zh-CN" altLang="en-US" dirty="0"/>
              <a:t>，</a:t>
            </a:r>
            <a:r>
              <a:rPr lang="ja-JP" altLang="en-US"/>
              <a:t>则不受约束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DAF01-0F7E-D34E-87E8-83981F5F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53" y="1723768"/>
            <a:ext cx="42418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88672-B9C5-7345-B401-388E770E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54" y="2385646"/>
            <a:ext cx="13970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9575E-D831-8E44-9194-2B8B60AD3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53" y="3417302"/>
            <a:ext cx="69596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EB646-7D50-8040-A2F6-03AA41D0F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590" y="4146955"/>
            <a:ext cx="889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81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ocal Minima and Global Mini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局部最小值和全局最小值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Most optimization problems have no close form solu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大多数优化问题都没有闭式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closed-form</a:t>
                </a:r>
                <a:r>
                  <a:rPr lang="zh-CN" altLang="en-US" dirty="0"/>
                  <a:t>）</a:t>
                </a:r>
                <a:r>
                  <a:rPr lang="ja-JP" altLang="en-US"/>
                  <a:t>解决方案</a:t>
                </a:r>
              </a:p>
              <a:p>
                <a:r>
                  <a:rPr lang="ja-JP" altLang="en-US"/>
                  <a:t>我们的目标是通过迭代方法找到最小值</a:t>
                </a:r>
              </a:p>
              <a:p>
                <a:r>
                  <a:rPr lang="ja-JP" altLang="en-US"/>
                  <a:t>全局最小值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：</a:t>
                </a:r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局部最小值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/>
                  <a:t>，存在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 ：</a:t>
                </a:r>
                <a:endParaRPr lang="en-US" dirty="0"/>
              </a:p>
              <a:p>
                <a:endParaRPr lang="ar-AE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4" name="Most optimization problems have no close form solu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Equation"/>
          <p:cNvSpPr txBox="1"/>
          <p:nvPr/>
        </p:nvSpPr>
        <p:spPr>
          <a:xfrm>
            <a:off x="2688615" y="198636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Equation"/>
              <p:cNvSpPr txBox="1"/>
              <p:nvPr/>
            </p:nvSpPr>
            <p:spPr>
              <a:xfrm>
                <a:off x="191359" y="2440989"/>
                <a:ext cx="3672229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59" y="2440989"/>
                <a:ext cx="3672229" cy="369332"/>
              </a:xfrm>
              <a:prstGeom prst="rect">
                <a:avLst/>
              </a:prstGeom>
              <a:blipFill>
                <a:blip r:embed="rId3"/>
                <a:stretch>
                  <a:fillRect t="-6897" b="-379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Equation"/>
          <p:cNvSpPr txBox="1"/>
          <p:nvPr/>
        </p:nvSpPr>
        <p:spPr>
          <a:xfrm>
            <a:off x="2520773" y="327160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8" name="Equation"/>
          <p:cNvSpPr txBox="1"/>
          <p:nvPr/>
        </p:nvSpPr>
        <p:spPr>
          <a:xfrm>
            <a:off x="4684788" y="3336899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Equation"/>
              <p:cNvSpPr txBox="1"/>
              <p:nvPr/>
            </p:nvSpPr>
            <p:spPr>
              <a:xfrm>
                <a:off x="-235064" y="3758711"/>
                <a:ext cx="584735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:∥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∥≤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064" y="3758711"/>
                <a:ext cx="5847357" cy="369332"/>
              </a:xfrm>
              <a:prstGeom prst="rect">
                <a:avLst/>
              </a:prstGeom>
              <a:blipFill>
                <a:blip r:embed="rId4"/>
                <a:stretch>
                  <a:fillRect t="-3333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377" y="1982392"/>
            <a:ext cx="4211972" cy="242966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x * np.cos(np.pi * x)"/>
          <p:cNvSpPr txBox="1"/>
          <p:nvPr/>
        </p:nvSpPr>
        <p:spPr>
          <a:xfrm>
            <a:off x="5935905" y="2152579"/>
            <a:ext cx="241630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300"/>
              </a:lnSpc>
              <a:defRPr sz="14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x </a:t>
            </a:r>
            <a:r>
              <a:rPr>
                <a:solidFill>
                  <a:srgbClr val="666666"/>
                </a:solidFill>
              </a:rPr>
              <a:t>*</a:t>
            </a:r>
            <a:r>
              <a:t> np</a:t>
            </a:r>
            <a:r>
              <a:rPr>
                <a:solidFill>
                  <a:srgbClr val="666666"/>
                </a:solidFill>
              </a:rPr>
              <a:t>.</a:t>
            </a:r>
            <a:r>
              <a:t>cos(np</a:t>
            </a:r>
            <a:r>
              <a:rPr>
                <a:solidFill>
                  <a:srgbClr val="666666"/>
                </a:solidFill>
              </a:rPr>
              <a:t>.</a:t>
            </a:r>
            <a:r>
              <a:t>pi </a:t>
            </a:r>
            <a:r>
              <a:rPr>
                <a:solidFill>
                  <a:srgbClr val="666666"/>
                </a:solidFill>
              </a:rPr>
              <a:t>*</a:t>
            </a:r>
            <a:r>
              <a:t> x)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nvex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凸集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A subset C of       is called convex if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2" y="1009331"/>
                <a:ext cx="3551786" cy="3553928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的</a:t>
                </a:r>
                <a:r>
                  <a:rPr lang="ja-JP" altLang="en-US"/>
                  <a:t>子集</a:t>
                </a:r>
                <a:r>
                  <a:rPr lang="zh-CN" altLang="en-US" dirty="0"/>
                  <a:t> </a:t>
                </a:r>
                <a:r>
                  <a:rPr lang="en-US" dirty="0"/>
                  <a:t>C </a:t>
                </a:r>
                <a:r>
                  <a:rPr lang="ja-JP" altLang="en-US"/>
                  <a:t>叫做凸集</a:t>
                </a:r>
                <a:r>
                  <a:rPr lang="zh-CN" altLang="en-US" dirty="0"/>
                  <a:t>（</a:t>
                </a:r>
                <a:r>
                  <a:rPr lang="en-US" dirty="0"/>
                  <a:t>convex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）</a:t>
                </a:r>
                <a:r>
                  <a:rPr lang="en-US" dirty="0"/>
                  <a:t> </a:t>
                </a:r>
                <a:r>
                  <a:rPr lang="zh-CN" altLang="en-US" dirty="0"/>
                  <a:t>，如果满足：</a:t>
                </a:r>
                <a:endParaRPr dirty="0"/>
              </a:p>
            </p:txBody>
          </p:sp>
        </mc:Choice>
        <mc:Fallback xmlns="">
          <p:sp>
            <p:nvSpPr>
              <p:cNvPr id="174" name="A subset C of       is called convex if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2" y="1009331"/>
                <a:ext cx="3551786" cy="3553928"/>
              </a:xfrm>
              <a:prstGeom prst="rect">
                <a:avLst/>
              </a:prstGeom>
              <a:blipFill>
                <a:blip r:embed="rId2"/>
                <a:stretch>
                  <a:fillRect l="-2857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Equation"/>
          <p:cNvSpPr txBox="1"/>
          <p:nvPr/>
        </p:nvSpPr>
        <p:spPr>
          <a:xfrm>
            <a:off x="2596791" y="114227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/>
              <p:cNvSpPr txBox="1"/>
              <p:nvPr/>
            </p:nvSpPr>
            <p:spPr>
              <a:xfrm>
                <a:off x="973366" y="2289859"/>
                <a:ext cx="2286238" cy="268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66" y="2289859"/>
                <a:ext cx="2286238" cy="268835"/>
              </a:xfrm>
              <a:prstGeom prst="rect">
                <a:avLst/>
              </a:prstGeom>
              <a:blipFill>
                <a:blip r:embed="rId3"/>
                <a:stretch>
                  <a:fillRect l="-3315" r="-8840" b="-8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Equation"/>
              <p:cNvSpPr txBox="1"/>
              <p:nvPr/>
            </p:nvSpPr>
            <p:spPr>
              <a:xfrm>
                <a:off x="973366" y="2738964"/>
                <a:ext cx="1290863" cy="253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66" y="2738964"/>
                <a:ext cx="1290863" cy="253899"/>
              </a:xfrm>
              <a:prstGeom prst="rect">
                <a:avLst/>
              </a:prstGeom>
              <a:blipFill>
                <a:blip r:embed="rId4"/>
                <a:stretch>
                  <a:fillRect l="-6863" r="-15686" b="-9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Equation"/>
              <p:cNvSpPr txBox="1"/>
              <p:nvPr/>
            </p:nvSpPr>
            <p:spPr>
              <a:xfrm>
                <a:off x="2397700" y="2733021"/>
                <a:ext cx="1207246" cy="2657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700" y="2733021"/>
                <a:ext cx="1207246" cy="265787"/>
              </a:xfrm>
              <a:prstGeom prst="rect">
                <a:avLst/>
              </a:prstGeom>
              <a:blipFill>
                <a:blip r:embed="rId5"/>
                <a:stretch>
                  <a:fillRect l="-7292" r="-6250" b="-7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640" y="652695"/>
            <a:ext cx="4386412" cy="3838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nvex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凸函数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is called convex if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3" y="1009331"/>
                <a:ext cx="3982930" cy="403113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函数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为</a:t>
                </a:r>
                <a:r>
                  <a:rPr lang="ja-JP" altLang="en-US"/>
                  <a:t>凸函数</a:t>
                </a:r>
                <a:r>
                  <a:rPr lang="zh-CN" altLang="en-US" dirty="0"/>
                  <a:t>（</a:t>
                </a:r>
                <a:r>
                  <a:rPr dirty="0"/>
                  <a:t>convex </a:t>
                </a:r>
                <a:r>
                  <a:rPr lang="zh-CN" altLang="en-US" dirty="0"/>
                  <a:t>），如果满足：</a:t>
                </a:r>
                <a:br>
                  <a:rPr dirty="0"/>
                </a:br>
                <a:br>
                  <a:rPr dirty="0"/>
                </a:br>
                <a:endParaRPr dirty="0"/>
              </a:p>
              <a:p>
                <a:endParaRPr dirty="0"/>
              </a:p>
              <a:p>
                <a:endParaRPr dirty="0"/>
              </a:p>
              <a:p>
                <a:r>
                  <a:rPr lang="ja-JP" altLang="en-US"/>
                  <a:t>如果不等式在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zh-CN" altLang="en-US" dirty="0"/>
                  <a:t> 条件下</a:t>
                </a:r>
                <a:r>
                  <a:rPr lang="ja-JP" altLang="en-US"/>
                  <a:t>是严格的，那么</a:t>
                </a:r>
                <a:r>
                  <a:rPr lang="zh-CN" altLang="en-US" dirty="0"/>
                  <a:t> </a:t>
                </a:r>
                <a:r>
                  <a:rPr lang="en-US" dirty="0"/>
                  <a:t>f</a:t>
                </a:r>
                <a:r>
                  <a:rPr lang="zh-CN" altLang="en-US" dirty="0"/>
                  <a:t> </a:t>
                </a:r>
                <a:r>
                  <a:rPr lang="ja-JP" altLang="en-US"/>
                  <a:t>被称为严格凸</a:t>
                </a:r>
                <a:endParaRPr dirty="0"/>
              </a:p>
            </p:txBody>
          </p:sp>
        </mc:Choice>
        <mc:Fallback xmlns="">
          <p:sp>
            <p:nvSpPr>
              <p:cNvPr id="182" name="is called convex i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3" y="1009331"/>
                <a:ext cx="3982930" cy="4031130"/>
              </a:xfrm>
              <a:prstGeom prst="rect">
                <a:avLst/>
              </a:prstGeom>
              <a:blipFill>
                <a:blip r:embed="rId2"/>
                <a:stretch>
                  <a:fillRect l="-3185" t="-940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Equation"/>
          <p:cNvSpPr txBox="1"/>
          <p:nvPr/>
        </p:nvSpPr>
        <p:spPr>
          <a:xfrm>
            <a:off x="615648" y="112428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4" name="Equation"/>
          <p:cNvSpPr txBox="1"/>
          <p:nvPr/>
        </p:nvSpPr>
        <p:spPr>
          <a:xfrm>
            <a:off x="996982" y="253369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5" name="Equation"/>
          <p:cNvSpPr txBox="1"/>
          <p:nvPr/>
        </p:nvSpPr>
        <p:spPr>
          <a:xfrm>
            <a:off x="929797" y="16045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92" y="969049"/>
            <a:ext cx="5002320" cy="300587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Equation"/>
          <p:cNvSpPr txBox="1"/>
          <p:nvPr/>
        </p:nvSpPr>
        <p:spPr>
          <a:xfrm>
            <a:off x="2504380" y="252824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Equation"/>
              <p:cNvSpPr txBox="1"/>
              <p:nvPr/>
            </p:nvSpPr>
            <p:spPr>
              <a:xfrm>
                <a:off x="698104" y="1950311"/>
                <a:ext cx="3137269" cy="14773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4" y="1950311"/>
                <a:ext cx="3137269" cy="1477328"/>
              </a:xfrm>
              <a:prstGeom prst="rect">
                <a:avLst/>
              </a:prstGeom>
              <a:blipFill>
                <a:blip r:embed="rId4"/>
                <a:stretch>
                  <a:fillRect l="-1210" r="-2419" b="-598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Equation"/>
          <p:cNvSpPr txBox="1"/>
          <p:nvPr/>
        </p:nvSpPr>
        <p:spPr>
          <a:xfrm>
            <a:off x="5343160" y="433232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90" name="Equation"/>
          <p:cNvSpPr txBox="1"/>
          <p:nvPr/>
        </p:nvSpPr>
        <p:spPr>
          <a:xfrm>
            <a:off x="4122265" y="480531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irst-order cond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一阶特征条件</a:t>
            </a:r>
          </a:p>
        </p:txBody>
      </p:sp>
      <p:sp>
        <p:nvSpPr>
          <p:cNvPr id="193" name="f is convex if and only i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</a:t>
            </a:r>
            <a:r>
              <a:rPr lang="zh-CN" altLang="en-US" dirty="0"/>
              <a:t> </a:t>
            </a:r>
            <a:r>
              <a:rPr lang="ja-JP" altLang="en-US" dirty="0"/>
              <a:t>是凸函数，当且仅当</a:t>
            </a:r>
          </a:p>
          <a:p>
            <a:endParaRPr lang="ja-JP" altLang="en-US" dirty="0"/>
          </a:p>
          <a:p>
            <a:endParaRPr lang="ja-JP" altLang="en-US" dirty="0"/>
          </a:p>
          <a:p>
            <a:r>
              <a:rPr lang="ja-JP" altLang="en-US" dirty="0"/>
              <a:t>如果</a:t>
            </a:r>
            <a:r>
              <a:rPr lang="zh-CN" altLang="en-US" dirty="0"/>
              <a:t>等号不成立</a:t>
            </a:r>
            <a:r>
              <a:rPr lang="ja-JP" altLang="en-US" dirty="0"/>
              <a:t>，那么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zh-CN" altLang="en-US" dirty="0"/>
              <a:t> </a:t>
            </a:r>
            <a:r>
              <a:rPr lang="ja-JP" altLang="en-US" dirty="0"/>
              <a:t>是严格凸的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1971448" y="1695771"/>
                <a:ext cx="574984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448" y="1695771"/>
                <a:ext cx="5749843" cy="369332"/>
              </a:xfrm>
              <a:prstGeom prst="rect">
                <a:avLst/>
              </a:prstGeom>
              <a:blipFill>
                <a:blip r:embed="rId2"/>
                <a:stretch>
                  <a:fillRect l="-1101" t="-6667" r="-220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81" y="2659766"/>
            <a:ext cx="5926049" cy="1949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econd-order cond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二阶特征条件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f is convex if and only if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f</a:t>
                </a:r>
                <a:r>
                  <a:rPr lang="en-US" altLang="zh-CN" dirty="0"/>
                  <a:t> </a:t>
                </a:r>
                <a:r>
                  <a:rPr lang="ja-JP" altLang="en-US"/>
                  <a:t>是凸函数，当且仅当</a:t>
                </a:r>
                <a:r>
                  <a:rPr lang="zh-CN" altLang="en-US" dirty="0"/>
                  <a:t>：</a:t>
                </a:r>
                <a:endParaRPr lang="en-US" altLang="ja-JP" dirty="0"/>
              </a:p>
              <a:p>
                <a:endParaRPr lang="ja-JP" altLang="en-US"/>
              </a:p>
              <a:p>
                <a:pPr marL="0" indent="0">
                  <a:buNone/>
                </a:pP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⪰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ja-JP" altLang="en-US"/>
              </a:p>
              <a:p>
                <a:pPr marL="0" indent="0">
                  <a:buNone/>
                </a:pPr>
                <a:endParaRPr lang="ja-JP" altLang="en-US"/>
              </a:p>
              <a:p>
                <a:r>
                  <a:rPr lang="en-US" dirty="0"/>
                  <a:t>f</a:t>
                </a:r>
                <a:r>
                  <a:rPr lang="en-US" altLang="zh-CN" dirty="0"/>
                  <a:t> </a:t>
                </a:r>
                <a:r>
                  <a:rPr lang="ja-JP" altLang="en-US"/>
                  <a:t>是严格凸的，当且仅当</a:t>
                </a:r>
                <a:r>
                  <a:rPr lang="zh-CN" altLang="en-US" dirty="0"/>
                  <a:t>：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≻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198" name="f is convex if and only i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Equation"/>
          <p:cNvSpPr txBox="1"/>
          <p:nvPr/>
        </p:nvSpPr>
        <p:spPr>
          <a:xfrm>
            <a:off x="3163812" y="186949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0" name="Equation"/>
          <p:cNvSpPr txBox="1"/>
          <p:nvPr/>
        </p:nvSpPr>
        <p:spPr>
          <a:xfrm>
            <a:off x="3144982" y="362430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1191</Words>
  <Application>Microsoft Office PowerPoint</Application>
  <PresentationFormat>On-screen Show (16:9)</PresentationFormat>
  <Paragraphs>208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Menlo</vt:lpstr>
      <vt:lpstr>Arial</vt:lpstr>
      <vt:lpstr>Cambria Math</vt:lpstr>
      <vt:lpstr>DeckTemplate-AWS</vt:lpstr>
      <vt:lpstr>PowerPoint Presentation</vt:lpstr>
      <vt:lpstr>概要</vt:lpstr>
      <vt:lpstr>优化问题</vt:lpstr>
      <vt:lpstr>优化问题</vt:lpstr>
      <vt:lpstr>局部最小值和全局最小值</vt:lpstr>
      <vt:lpstr>凸集</vt:lpstr>
      <vt:lpstr>凸函数</vt:lpstr>
      <vt:lpstr>一阶特征条件</vt:lpstr>
      <vt:lpstr>二阶特征条件</vt:lpstr>
      <vt:lpstr>常见凸集和非凸集</vt:lpstr>
      <vt:lpstr>凸优化</vt:lpstr>
      <vt:lpstr>凸优化证明</vt:lpstr>
      <vt:lpstr>梯度下降</vt:lpstr>
      <vt:lpstr>算法</vt:lpstr>
      <vt:lpstr>学习率的选择</vt:lpstr>
      <vt:lpstr>收敛率</vt:lpstr>
      <vt:lpstr>收敛率证明</vt:lpstr>
      <vt:lpstr>收敛率证明 II</vt:lpstr>
      <vt:lpstr>收敛率证明 III </vt:lpstr>
      <vt:lpstr>深度学习应用</vt:lpstr>
      <vt:lpstr>随机梯度下降 （SGD）</vt:lpstr>
      <vt:lpstr>算法</vt:lpstr>
      <vt:lpstr>例子</vt:lpstr>
      <vt:lpstr>收敛率</vt:lpstr>
      <vt:lpstr>实际应用</vt:lpstr>
      <vt:lpstr>代码…</vt:lpstr>
      <vt:lpstr>小批量随机梯度下降 （mini-batch SGD）</vt:lpstr>
      <vt:lpstr>算法</vt:lpstr>
      <vt:lpstr>代码…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54</cp:revision>
  <dcterms:modified xsi:type="dcterms:W3CDTF">2019-10-28T14:07:11Z</dcterms:modified>
</cp:coreProperties>
</file>